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70" r:id="rId2"/>
  </p:sldMasterIdLst>
  <p:notesMasterIdLst>
    <p:notesMasterId r:id="rId29"/>
  </p:notesMasterIdLst>
  <p:sldIdLst>
    <p:sldId id="256" r:id="rId3"/>
    <p:sldId id="264" r:id="rId4"/>
    <p:sldId id="280" r:id="rId5"/>
    <p:sldId id="274" r:id="rId6"/>
    <p:sldId id="277" r:id="rId7"/>
    <p:sldId id="275" r:id="rId8"/>
    <p:sldId id="276" r:id="rId9"/>
    <p:sldId id="279" r:id="rId10"/>
    <p:sldId id="281" r:id="rId11"/>
    <p:sldId id="282" r:id="rId12"/>
    <p:sldId id="283" r:id="rId13"/>
    <p:sldId id="288" r:id="rId14"/>
    <p:sldId id="284" r:id="rId15"/>
    <p:sldId id="285" r:id="rId16"/>
    <p:sldId id="286" r:id="rId17"/>
    <p:sldId id="289" r:id="rId18"/>
    <p:sldId id="287" r:id="rId19"/>
    <p:sldId id="290" r:id="rId20"/>
    <p:sldId id="292" r:id="rId21"/>
    <p:sldId id="293" r:id="rId22"/>
    <p:sldId id="294" r:id="rId23"/>
    <p:sldId id="296" r:id="rId24"/>
    <p:sldId id="297" r:id="rId25"/>
    <p:sldId id="295" r:id="rId26"/>
    <p:sldId id="298" r:id="rId27"/>
    <p:sldId id="299" r:id="rId2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C4E"/>
    <a:srgbClr val="05AC4E"/>
    <a:srgbClr val="56C2FF"/>
    <a:srgbClr val="FEAE03"/>
    <a:srgbClr val="088F41"/>
    <a:srgbClr val="00BB03"/>
    <a:srgbClr val="00CA00"/>
    <a:srgbClr val="2431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35"/>
  </p:normalViewPr>
  <p:slideViewPr>
    <p:cSldViewPr snapToGrid="0" snapToObjects="1">
      <p:cViewPr varScale="1">
        <p:scale>
          <a:sx n="95" d="100"/>
          <a:sy n="95" d="100"/>
        </p:scale>
        <p:origin x="20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172C35-9948-4E4B-8437-4ADFA5FE5C20}" type="datetimeFigureOut">
              <a:rPr lang="en-FR" smtClean="0"/>
              <a:t>01/03/2023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CBFFED-07EB-E142-99FB-3858FDECFD3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583641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FR" dirty="0"/>
              <a:t>TODO: put them at same scale</a:t>
            </a:r>
          </a:p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BFFED-07EB-E142-99FB-3858FDECFD3E}" type="slidenum">
              <a:rPr lang="en-FR" smtClean="0"/>
              <a:t>19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136531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3997533"/>
            <a:ext cx="12192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2517200" y="1676400"/>
            <a:ext cx="8994400" cy="21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Proxima Nova Semibold"/>
              <a:buNone/>
              <a:defRPr sz="40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roxima Nova Semibold"/>
              <a:buNone/>
              <a:defRPr sz="40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roxima Nova Semibold"/>
              <a:buNone/>
              <a:defRPr sz="40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roxima Nova Semibold"/>
              <a:buNone/>
              <a:defRPr sz="40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roxima Nova Semibold"/>
              <a:buNone/>
              <a:defRPr sz="40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roxima Nova Semibold"/>
              <a:buNone/>
              <a:defRPr sz="40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roxima Nova Semibold"/>
              <a:buNone/>
              <a:defRPr sz="40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roxima Nova Semibold"/>
              <a:buNone/>
              <a:defRPr sz="40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roxima Nova Semibold"/>
              <a:buNone/>
              <a:defRPr sz="40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2517000" y="4243100"/>
            <a:ext cx="8994400" cy="8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70FA1A8E-48AA-9148-8D56-1276C7EFAC62}" type="slidenum">
              <a:rPr lang="en-FR" smtClean="0"/>
              <a:t>‹#›</a:t>
            </a:fld>
            <a:endParaRPr lang="en-FR"/>
          </a:p>
        </p:txBody>
      </p:sp>
      <p:sp>
        <p:nvSpPr>
          <p:cNvPr id="59" name="Google Shape;59;p14"/>
          <p:cNvSpPr/>
          <p:nvPr/>
        </p:nvSpPr>
        <p:spPr>
          <a:xfrm>
            <a:off x="0" y="0"/>
            <a:ext cx="2294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14"/>
          <p:cNvSpPr txBox="1"/>
          <p:nvPr/>
        </p:nvSpPr>
        <p:spPr>
          <a:xfrm>
            <a:off x="151400" y="2500100"/>
            <a:ext cx="1991200" cy="11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333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ADVISORS</a:t>
            </a:r>
            <a:endParaRPr sz="1333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333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Prof. Lalana Kagal</a:t>
            </a:r>
            <a:br>
              <a:rPr lang="fr" sz="1333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fr" sz="1333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Prof. Daniel Kressner</a:t>
            </a:r>
            <a:endParaRPr sz="1333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51400" y="4366167"/>
            <a:ext cx="1991200" cy="11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333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STUDENT</a:t>
            </a:r>
            <a:endParaRPr sz="1333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333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Eliott Samuel Zemour</a:t>
            </a:r>
            <a:endParaRPr sz="1333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2">
            <a:alphaModFix/>
          </a:blip>
          <a:srcRect l="7858" r="7909"/>
          <a:stretch/>
        </p:blipFill>
        <p:spPr>
          <a:xfrm>
            <a:off x="2404888" y="6217634"/>
            <a:ext cx="1273795" cy="654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t="21568" b="24172"/>
          <a:stretch/>
        </p:blipFill>
        <p:spPr>
          <a:xfrm>
            <a:off x="10302812" y="6268468"/>
            <a:ext cx="1812869" cy="5532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3153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154182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3108138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8034212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8279578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10001722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7227649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3185788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415600" y="1231833"/>
            <a:ext cx="5333200" cy="615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2"/>
          </p:nvPr>
        </p:nvSpPr>
        <p:spPr>
          <a:xfrm>
            <a:off x="6443200" y="1231833"/>
            <a:ext cx="5333200" cy="615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70FA1A8E-48AA-9148-8D56-1276C7EFAC62}" type="slidenum">
              <a:rPr lang="en-FR" smtClean="0"/>
              <a:t>‹#›</a:t>
            </a:fld>
            <a:endParaRPr lang="en-FR"/>
          </a:p>
        </p:txBody>
      </p:sp>
      <p:sp>
        <p:nvSpPr>
          <p:cNvPr id="78" name="Google Shape;78;p17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41394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3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32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32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32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32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32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32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32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3200">
                <a:solidFill>
                  <a:schemeClr val="lt2"/>
                </a:solidFill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5539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600">
                <a:solidFill>
                  <a:schemeClr val="dk2"/>
                </a:solidFill>
              </a:defRPr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600">
                <a:solidFill>
                  <a:schemeClr val="dk2"/>
                </a:solidFill>
              </a:defRPr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600">
                <a:solidFill>
                  <a:schemeClr val="dk2"/>
                </a:solidFill>
              </a:defRPr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600">
                <a:solidFill>
                  <a:schemeClr val="dk2"/>
                </a:solidFill>
              </a:defRPr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600">
                <a:solidFill>
                  <a:schemeClr val="dk2"/>
                </a:solidFill>
              </a:defRPr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600">
                <a:solidFill>
                  <a:schemeClr val="dk2"/>
                </a:solidFill>
              </a:defRPr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600">
                <a:solidFill>
                  <a:schemeClr val="dk2"/>
                </a:solidFill>
              </a:defRPr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600">
                <a:solidFill>
                  <a:schemeClr val="dk2"/>
                </a:solidFill>
              </a:defRPr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600">
                <a:solidFill>
                  <a:schemeClr val="dk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6" name="Google Shape;86;p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70FA1A8E-48AA-9148-8D56-1276C7EFAC62}" type="slidenum">
              <a:rPr lang="en-FR" smtClean="0"/>
              <a:t>‹#›</a:t>
            </a:fld>
            <a:endParaRPr lang="en-FR"/>
          </a:p>
        </p:txBody>
      </p:sp>
      <p:sp>
        <p:nvSpPr>
          <p:cNvPr id="87" name="Google Shape;87;p19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63790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dk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77300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70FA1A8E-48AA-9148-8D56-1276C7EFAC62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612164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/>
          <p:nvPr/>
        </p:nvSpPr>
        <p:spPr>
          <a:xfrm>
            <a:off x="6096000" y="10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93" name="Google Shape;93;p21"/>
          <p:cNvCxnSpPr/>
          <p:nvPr/>
        </p:nvCxnSpPr>
        <p:spPr>
          <a:xfrm>
            <a:off x="6706233" y="5994000"/>
            <a:ext cx="624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" name="Google Shape;94;p21"/>
          <p:cNvSpPr txBox="1">
            <a:spLocks noGrp="1"/>
          </p:cNvSpPr>
          <p:nvPr>
            <p:ph type="title"/>
          </p:nvPr>
        </p:nvSpPr>
        <p:spPr>
          <a:xfrm>
            <a:off x="354000" y="1607767"/>
            <a:ext cx="5393600" cy="20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subTitle" idx="1"/>
          </p:nvPr>
        </p:nvSpPr>
        <p:spPr>
          <a:xfrm>
            <a:off x="354000" y="3692001"/>
            <a:ext cx="5393600" cy="1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1219170" lvl="1" indent="-3894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marL="1828754" lvl="2" indent="-3894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2438339" lvl="3" indent="-3894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3047924" lvl="4" indent="-3894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3657509" lvl="5" indent="-3894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4267093" lvl="6" indent="-3894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4876678" lvl="7" indent="-3894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5486263" lvl="8" indent="-3894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7" name="Google Shape;97;p2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70FA1A8E-48AA-9148-8D56-1276C7EFAC62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179518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046511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1825592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599" y="1380017"/>
            <a:ext cx="11360799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20000"/>
              <a:buChar char="●"/>
              <a:defRPr sz="2000">
                <a:solidFill>
                  <a:schemeClr val="tx1"/>
                </a:solidFill>
                <a:latin typeface="Proxima Nova" panose="02000506030000020004" pitchFamily="2" charset="0"/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 dirty="0"/>
          </a:p>
        </p:txBody>
      </p:sp>
      <p:sp>
        <p:nvSpPr>
          <p:cNvPr id="7" name="Google Shape;6;p1">
            <a:extLst>
              <a:ext uri="{FF2B5EF4-FFF2-40B4-BE49-F238E27FC236}">
                <a16:creationId xmlns:a16="http://schemas.microsoft.com/office/drawing/2014/main" id="{23E1B84B-B14E-CC44-9891-591A505B45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334012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200">
                <a:solidFill>
                  <a:schemeClr val="dk1"/>
                </a:solidFill>
                <a:latin typeface="Proxima Nova" panose="02000506030000020004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4207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 userDrawn="1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1" y="1326211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20000"/>
              <a:buChar char="●"/>
              <a:defRPr sz="2000">
                <a:solidFill>
                  <a:schemeClr val="tx1"/>
                </a:solidFill>
                <a:latin typeface="Proxima Nova" panose="02000506030000020004" pitchFamily="2" charset="0"/>
              </a:defRPr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1" y="1326211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20000"/>
              <a:buChar char="●"/>
              <a:defRPr sz="2000">
                <a:solidFill>
                  <a:schemeClr val="tx1"/>
                </a:solidFill>
                <a:latin typeface="Proxima Nova" panose="02000506030000020004" pitchFamily="2" charset="0"/>
              </a:defRPr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  <p:sp>
        <p:nvSpPr>
          <p:cNvPr id="8" name="Google Shape;6;p1">
            <a:extLst>
              <a:ext uri="{FF2B5EF4-FFF2-40B4-BE49-F238E27FC236}">
                <a16:creationId xmlns:a16="http://schemas.microsoft.com/office/drawing/2014/main" id="{6AD65926-2189-4448-8A71-D3B833D965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334012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200">
                <a:solidFill>
                  <a:schemeClr val="dk1"/>
                </a:solidFill>
                <a:latin typeface="Proxima Nova" panose="02000506030000020004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9013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2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roxima Nova"/>
              <a:buChar char="○"/>
              <a:defRPr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2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roxima Nova"/>
              <a:buChar char="■"/>
              <a:defRPr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2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roxima Nova"/>
              <a:buChar char="●"/>
              <a:defRPr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2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roxima Nova"/>
              <a:buChar char="○"/>
              <a:defRPr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2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roxima Nova"/>
              <a:buChar char="■"/>
              <a:defRPr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2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roxima Nova"/>
              <a:buChar char="●"/>
              <a:defRPr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2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roxima Nova"/>
              <a:buChar char="○"/>
              <a:defRPr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2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roxima Nova"/>
              <a:buChar char="■"/>
              <a:defRPr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dirty="0"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 rtl="0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 rtl="0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 rtl="0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 rtl="0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 rtl="0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 rtl="0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 rtl="0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 rtl="0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70FA1A8E-48AA-9148-8D56-1276C7EFAC62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40842852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6" r:id="rId3"/>
    <p:sldLayoutId id="2147483667" r:id="rId4"/>
    <p:sldLayoutId id="214748366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384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449204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33">
                <a:solidFill>
                  <a:schemeClr val="dk2"/>
                </a:solidFill>
              </a:defRPr>
            </a:lvl1pPr>
            <a:lvl2pPr lvl="1" algn="r" rtl="0">
              <a:buNone/>
              <a:defRPr sz="1333">
                <a:solidFill>
                  <a:schemeClr val="dk2"/>
                </a:solidFill>
              </a:defRPr>
            </a:lvl2pPr>
            <a:lvl3pPr lvl="2" algn="r" rtl="0">
              <a:buNone/>
              <a:defRPr sz="1333">
                <a:solidFill>
                  <a:schemeClr val="dk2"/>
                </a:solidFill>
              </a:defRPr>
            </a:lvl3pPr>
            <a:lvl4pPr lvl="3" algn="r" rtl="0">
              <a:buNone/>
              <a:defRPr sz="1333">
                <a:solidFill>
                  <a:schemeClr val="dk2"/>
                </a:solidFill>
              </a:defRPr>
            </a:lvl4pPr>
            <a:lvl5pPr lvl="4" algn="r" rtl="0">
              <a:buNone/>
              <a:defRPr sz="1333">
                <a:solidFill>
                  <a:schemeClr val="dk2"/>
                </a:solidFill>
              </a:defRPr>
            </a:lvl5pPr>
            <a:lvl6pPr lvl="5" algn="r" rtl="0">
              <a:buNone/>
              <a:defRPr sz="1333">
                <a:solidFill>
                  <a:schemeClr val="dk2"/>
                </a:solidFill>
              </a:defRPr>
            </a:lvl6pPr>
            <a:lvl7pPr lvl="6" algn="r" rtl="0">
              <a:buNone/>
              <a:defRPr sz="1333">
                <a:solidFill>
                  <a:schemeClr val="dk2"/>
                </a:solidFill>
              </a:defRPr>
            </a:lvl7pPr>
            <a:lvl8pPr lvl="7" algn="r" rtl="0">
              <a:buNone/>
              <a:defRPr sz="1333">
                <a:solidFill>
                  <a:schemeClr val="dk2"/>
                </a:solidFill>
              </a:defRPr>
            </a:lvl8pPr>
            <a:lvl9pPr lvl="8" algn="r" rtl="0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14098245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C9216-86DB-D943-9754-D59F89E20D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5968" y="2552700"/>
            <a:ext cx="8994400" cy="1752600"/>
          </a:xfrm>
        </p:spPr>
        <p:txBody>
          <a:bodyPr/>
          <a:lstStyle/>
          <a:p>
            <a:r>
              <a:rPr lang="en-GB" sz="3600" b="1" dirty="0">
                <a:effectLst/>
                <a:latin typeface="Proxima Nova Semibold" panose="02000506030000020004" pitchFamily="2" charset="0"/>
              </a:rPr>
              <a:t>Describing information influence in social media with coupling inference methods </a:t>
            </a:r>
            <a:br>
              <a:rPr lang="en-GB" dirty="0">
                <a:effectLst/>
              </a:rPr>
            </a:br>
            <a:endParaRPr lang="en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41BC69-83BA-7945-939F-F556047097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37304" y="4305300"/>
            <a:ext cx="8994400" cy="840000"/>
          </a:xfrm>
        </p:spPr>
        <p:txBody>
          <a:bodyPr/>
          <a:lstStyle/>
          <a:p>
            <a:r>
              <a:rPr lang="en-FR" sz="2000" dirty="0">
                <a:latin typeface="Proxima Nova" panose="02000506030000020004" pitchFamily="2" charset="0"/>
              </a:rPr>
              <a:t>Master Thesis Defense</a:t>
            </a:r>
          </a:p>
          <a:p>
            <a:endParaRPr lang="en-FR" sz="2000" dirty="0">
              <a:latin typeface="Proxima Nova" panose="02000506030000020004" pitchFamily="2" charset="0"/>
            </a:endParaRPr>
          </a:p>
          <a:p>
            <a:r>
              <a:rPr lang="en-FR" sz="1800" dirty="0">
                <a:latin typeface="Proxima Nova" panose="02000506030000020004" pitchFamily="2" charset="0"/>
              </a:rPr>
              <a:t>March 6th, 2023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9DBE1A-18B1-FB4F-AC4A-850A8DDE1FCA}"/>
              </a:ext>
            </a:extLst>
          </p:cNvPr>
          <p:cNvSpPr/>
          <p:nvPr/>
        </p:nvSpPr>
        <p:spPr>
          <a:xfrm>
            <a:off x="97536" y="1671933"/>
            <a:ext cx="2211104" cy="4779264"/>
          </a:xfrm>
          <a:prstGeom prst="rect">
            <a:avLst/>
          </a:prstGeom>
          <a:solidFill>
            <a:srgbClr val="243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FR" sz="1600" dirty="0">
                <a:latin typeface="Proxima Nova" panose="02000506030000020004" pitchFamily="2" charset="0"/>
              </a:rPr>
              <a:t>SUPERVISORS</a:t>
            </a:r>
          </a:p>
          <a:p>
            <a:endParaRPr lang="en-FR" sz="1600" dirty="0">
              <a:latin typeface="Proxima Nova" panose="02000506030000020004" pitchFamily="2" charset="0"/>
            </a:endParaRPr>
          </a:p>
          <a:p>
            <a:r>
              <a:rPr lang="en-FR" sz="1600" dirty="0">
                <a:latin typeface="Proxima Nova" panose="02000506030000020004" pitchFamily="2" charset="0"/>
              </a:rPr>
              <a:t>Dr. Erik Hemberg</a:t>
            </a:r>
          </a:p>
          <a:p>
            <a:r>
              <a:rPr lang="en-FR" sz="1600" dirty="0">
                <a:latin typeface="Proxima Nova" panose="02000506030000020004" pitchFamily="2" charset="0"/>
              </a:rPr>
              <a:t>Prof. Una-May O’Reilly</a:t>
            </a:r>
          </a:p>
          <a:p>
            <a:r>
              <a:rPr lang="en-FR" sz="1600" dirty="0">
                <a:latin typeface="Proxima Nova" panose="02000506030000020004" pitchFamily="2" charset="0"/>
              </a:rPr>
              <a:t>Prof. Robert West</a:t>
            </a:r>
          </a:p>
          <a:p>
            <a:endParaRPr lang="en-FR" sz="1600" dirty="0">
              <a:latin typeface="Proxima Nova" panose="02000506030000020004" pitchFamily="2" charset="0"/>
            </a:endParaRPr>
          </a:p>
          <a:p>
            <a:endParaRPr lang="en-FR" sz="1600" dirty="0">
              <a:latin typeface="Proxima Nova" panose="02000506030000020004" pitchFamily="2" charset="0"/>
            </a:endParaRPr>
          </a:p>
          <a:p>
            <a:endParaRPr lang="en-FR" sz="1600" dirty="0">
              <a:latin typeface="Proxima Nova" panose="02000506030000020004" pitchFamily="2" charset="0"/>
            </a:endParaRPr>
          </a:p>
          <a:p>
            <a:endParaRPr lang="en-FR" sz="1600" dirty="0">
              <a:latin typeface="Proxima Nova" panose="02000506030000020004" pitchFamily="2" charset="0"/>
            </a:endParaRPr>
          </a:p>
          <a:p>
            <a:r>
              <a:rPr lang="en-FR" sz="1600" dirty="0">
                <a:latin typeface="Proxima Nova" panose="02000506030000020004" pitchFamily="2" charset="0"/>
              </a:rPr>
              <a:t>STUDENT</a:t>
            </a:r>
          </a:p>
          <a:p>
            <a:endParaRPr lang="en-FR" sz="1600" dirty="0">
              <a:latin typeface="Proxima Nova" panose="02000506030000020004" pitchFamily="2" charset="0"/>
            </a:endParaRPr>
          </a:p>
          <a:p>
            <a:r>
              <a:rPr lang="en-FR" sz="1600" dirty="0">
                <a:latin typeface="Proxima Nova" panose="02000506030000020004" pitchFamily="2" charset="0"/>
              </a:rPr>
              <a:t>Cyril Vallez</a:t>
            </a:r>
          </a:p>
        </p:txBody>
      </p:sp>
      <p:sp>
        <p:nvSpPr>
          <p:cNvPr id="7" name="Google Shape;106;p23">
            <a:extLst>
              <a:ext uri="{FF2B5EF4-FFF2-40B4-BE49-F238E27FC236}">
                <a16:creationId xmlns:a16="http://schemas.microsoft.com/office/drawing/2014/main" id="{94F5C3E5-5D05-C04C-9412-82747B161045}"/>
              </a:ext>
            </a:extLst>
          </p:cNvPr>
          <p:cNvSpPr txBox="1"/>
          <p:nvPr/>
        </p:nvSpPr>
        <p:spPr>
          <a:xfrm>
            <a:off x="5718048" y="261580"/>
            <a:ext cx="6134728" cy="1129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800" dirty="0">
                <a:solidFill>
                  <a:schemeClr val="dk1"/>
                </a:solidFill>
                <a:latin typeface="Proxima Nova" panose="02000506030000020004" pitchFamily="2" charset="0"/>
                <a:ea typeface="Proxima Nova"/>
                <a:cs typeface="Proxima Nova"/>
                <a:sym typeface="Proxima Nova"/>
              </a:rPr>
              <a:t>Master in </a:t>
            </a:r>
            <a:r>
              <a:rPr lang="fr" sz="1800" dirty="0" err="1">
                <a:solidFill>
                  <a:schemeClr val="dk1"/>
                </a:solidFill>
                <a:latin typeface="Proxima Nova" panose="02000506030000020004" pitchFamily="2" charset="0"/>
                <a:ea typeface="Proxima Nova"/>
                <a:cs typeface="Proxima Nova"/>
                <a:sym typeface="Proxima Nova"/>
              </a:rPr>
              <a:t>Computational</a:t>
            </a:r>
            <a:r>
              <a:rPr lang="fr" sz="1800" dirty="0">
                <a:solidFill>
                  <a:schemeClr val="dk1"/>
                </a:solidFill>
                <a:latin typeface="Proxima Nova" panose="02000506030000020004" pitchFamily="2" charset="0"/>
                <a:ea typeface="Proxima Nova"/>
                <a:cs typeface="Proxima Nova"/>
                <a:sym typeface="Proxima Nova"/>
              </a:rPr>
              <a:t> Science and Engineering </a:t>
            </a:r>
            <a:r>
              <a:rPr lang="fr" sz="1800" dirty="0" err="1">
                <a:solidFill>
                  <a:schemeClr val="dk1"/>
                </a:solidFill>
                <a:latin typeface="Proxima Nova" panose="02000506030000020004" pitchFamily="2" charset="0"/>
                <a:ea typeface="Proxima Nova"/>
                <a:cs typeface="Proxima Nova"/>
                <a:sym typeface="Proxima Nova"/>
              </a:rPr>
              <a:t>Mathematics</a:t>
            </a:r>
            <a:r>
              <a:rPr lang="fr" sz="1800" dirty="0">
                <a:solidFill>
                  <a:schemeClr val="dk1"/>
                </a:solidFill>
                <a:latin typeface="Proxima Nova" panose="02000506030000020004" pitchFamily="2" charset="0"/>
                <a:ea typeface="Proxima Nova"/>
                <a:cs typeface="Proxima Nova"/>
                <a:sym typeface="Proxima Nova"/>
              </a:rPr>
              <a:t> Section, EPFL</a:t>
            </a:r>
            <a:endParaRPr sz="1800" dirty="0">
              <a:solidFill>
                <a:schemeClr val="dk1"/>
              </a:solidFill>
              <a:latin typeface="Proxima Nova" panose="02000506030000020004" pitchFamily="2" charset="0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418969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B95A81-405C-5D40-9376-B13A57AC2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635511"/>
            <a:ext cx="11095083" cy="4555200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  <a:effectLst/>
              </a:rPr>
              <a:t>Quantify the influence between users on Twitter</a:t>
            </a:r>
          </a:p>
          <a:p>
            <a:endParaRPr lang="en-GB" dirty="0">
              <a:solidFill>
                <a:schemeClr val="tx1"/>
              </a:solidFill>
              <a:effectLst/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  <a:effectLst/>
              </a:rPr>
              <a:t>Create a system able to capture influence attempts relating to (climate change) disinformation between users on Twitter. 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  <a:effectLst/>
            </a:endParaRPr>
          </a:p>
          <a:p>
            <a:r>
              <a:rPr lang="en-GB" dirty="0">
                <a:solidFill>
                  <a:schemeClr val="tx1"/>
                </a:solidFill>
                <a:effectLst/>
              </a:rPr>
              <a:t>Derive new influence measures describing the amount of disinformation shared by the users on Twitter. </a:t>
            </a:r>
          </a:p>
          <a:p>
            <a:endParaRPr lang="en-GB" dirty="0">
              <a:solidFill>
                <a:schemeClr val="tx1"/>
              </a:solidFill>
              <a:effectLst/>
            </a:endParaRPr>
          </a:p>
          <a:p>
            <a:endParaRPr lang="en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D81388-F344-FB4C-8DBE-6E1E5093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Detection of disinformation campaigns</a:t>
            </a:r>
          </a:p>
        </p:txBody>
      </p:sp>
    </p:spTree>
    <p:extLst>
      <p:ext uri="{BB962C8B-B14F-4D97-AF65-F5344CB8AC3E}">
        <p14:creationId xmlns:p14="http://schemas.microsoft.com/office/powerpoint/2010/main" val="2192356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4C25E-3E01-2C4A-B0C7-A98B64990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900481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0B0722-387A-944B-85C9-2FE57C509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1" y="1469930"/>
            <a:ext cx="11360799" cy="3133164"/>
          </a:xfrm>
        </p:spPr>
        <p:txBody>
          <a:bodyPr/>
          <a:lstStyle/>
          <a:p>
            <a:r>
              <a:rPr lang="en-FR" b="1" dirty="0">
                <a:solidFill>
                  <a:schemeClr val="tx1"/>
                </a:solidFill>
              </a:rPr>
              <a:t>COP26: </a:t>
            </a:r>
            <a:r>
              <a:rPr lang="en-GB" dirty="0">
                <a:effectLst/>
              </a:rPr>
              <a:t>all climate-related tweets containing a URL around COP26. </a:t>
            </a:r>
            <a:endParaRPr lang="en-FR" b="1" dirty="0">
              <a:solidFill>
                <a:schemeClr val="tx1"/>
              </a:solidFill>
            </a:endParaRPr>
          </a:p>
          <a:p>
            <a:endParaRPr lang="en-FR" b="1" dirty="0">
              <a:solidFill>
                <a:schemeClr val="tx1"/>
              </a:solidFill>
            </a:endParaRPr>
          </a:p>
          <a:p>
            <a:r>
              <a:rPr lang="en-FR" b="1" dirty="0">
                <a:solidFill>
                  <a:schemeClr val="tx1"/>
                </a:solidFill>
              </a:rPr>
              <a:t>COP27: </a:t>
            </a:r>
            <a:r>
              <a:rPr lang="en-GB" dirty="0">
                <a:effectLst/>
              </a:rPr>
              <a:t>all climate-related tweets containing a URL around COP27.</a:t>
            </a:r>
            <a:endParaRPr lang="en-FR" b="1" dirty="0">
              <a:solidFill>
                <a:schemeClr val="tx1"/>
              </a:solidFill>
            </a:endParaRPr>
          </a:p>
          <a:p>
            <a:endParaRPr lang="en-FR" b="1" dirty="0">
              <a:solidFill>
                <a:schemeClr val="tx1"/>
              </a:solidFill>
            </a:endParaRPr>
          </a:p>
          <a:p>
            <a:r>
              <a:rPr lang="en-FR" b="1" dirty="0">
                <a:solidFill>
                  <a:schemeClr val="tx1"/>
                </a:solidFill>
              </a:rPr>
              <a:t>Skripal: </a:t>
            </a:r>
            <a:r>
              <a:rPr lang="en-GB" dirty="0">
                <a:effectLst/>
              </a:rPr>
              <a:t>all tweets related to the </a:t>
            </a:r>
            <a:r>
              <a:rPr lang="en-GB" dirty="0" err="1">
                <a:effectLst/>
              </a:rPr>
              <a:t>Skripal</a:t>
            </a:r>
            <a:r>
              <a:rPr lang="en-GB" dirty="0">
                <a:effectLst/>
              </a:rPr>
              <a:t> poisoning in 2018. It is a well known case of disinformation campaign. Used for comparison to a known case. </a:t>
            </a:r>
          </a:p>
          <a:p>
            <a:pPr marL="152396" indent="0">
              <a:buNone/>
            </a:pPr>
            <a:endParaRPr lang="en-FR" b="1" dirty="0">
              <a:solidFill>
                <a:schemeClr val="tx1"/>
              </a:solidFill>
            </a:endParaRPr>
          </a:p>
          <a:p>
            <a:r>
              <a:rPr lang="en-FR" b="1" dirty="0">
                <a:solidFill>
                  <a:schemeClr val="tx1"/>
                </a:solidFill>
              </a:rPr>
              <a:t>Control: </a:t>
            </a:r>
            <a:r>
              <a:rPr lang="en-GB" dirty="0">
                <a:effectLst/>
              </a:rPr>
              <a:t>all climate-related tweets containing a URL at random dates.</a:t>
            </a:r>
            <a:endParaRPr lang="en-FR" b="1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9CCC6B-E292-0E42-A4B8-D47995CD6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Datasets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29A2A-8A65-DB4D-990A-FC5B64164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078" y="4975412"/>
            <a:ext cx="11067843" cy="10478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2DA7D2-5554-A74A-BC14-8E837A14E2F7}"/>
              </a:ext>
            </a:extLst>
          </p:cNvPr>
          <p:cNvSpPr txBox="1"/>
          <p:nvPr/>
        </p:nvSpPr>
        <p:spPr>
          <a:xfrm>
            <a:off x="3486149" y="6022228"/>
            <a:ext cx="5219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800" dirty="0">
                <a:latin typeface="Proxima Nova" panose="02000506030000020004" pitchFamily="2" charset="0"/>
              </a:rPr>
              <a:t>Twitter API query to obtain climate-related tweets </a:t>
            </a:r>
          </a:p>
        </p:txBody>
      </p:sp>
    </p:spTree>
    <p:extLst>
      <p:ext uri="{BB962C8B-B14F-4D97-AF65-F5344CB8AC3E}">
        <p14:creationId xmlns:p14="http://schemas.microsoft.com/office/powerpoint/2010/main" val="2431158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9609C8-BD5B-3B46-8B49-D536BD2B1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Data processing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DA771B-218A-8242-A128-07260B40DE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572"/>
          <a:stretch/>
        </p:blipFill>
        <p:spPr>
          <a:xfrm>
            <a:off x="712693" y="1210235"/>
            <a:ext cx="10040471" cy="318695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1FDD02-37DC-3344-BAC8-E6EC25B08B8B}"/>
              </a:ext>
            </a:extLst>
          </p:cNvPr>
          <p:cNvCxnSpPr>
            <a:cxnSpLocks/>
          </p:cNvCxnSpPr>
          <p:nvPr/>
        </p:nvCxnSpPr>
        <p:spPr>
          <a:xfrm flipV="1">
            <a:off x="2191871" y="4195482"/>
            <a:ext cx="0" cy="1183342"/>
          </a:xfrm>
          <a:prstGeom prst="straightConnector1">
            <a:avLst/>
          </a:prstGeom>
          <a:ln w="25400">
            <a:solidFill>
              <a:srgbClr val="FEAE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9FFCD5-F97B-4542-80AD-195431B0B398}"/>
              </a:ext>
            </a:extLst>
          </p:cNvPr>
          <p:cNvSpPr txBox="1"/>
          <p:nvPr/>
        </p:nvSpPr>
        <p:spPr>
          <a:xfrm>
            <a:off x="698486" y="5364941"/>
            <a:ext cx="2986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sz="1800" dirty="0">
                <a:solidFill>
                  <a:srgbClr val="FEAE03"/>
                </a:solidFill>
                <a:latin typeface="Proxima Nova" panose="02000506030000020004" pitchFamily="2" charset="0"/>
              </a:rPr>
              <a:t>Only tweets from users who posted at least 3 tweets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B8BE501-FE87-C545-BD28-0BB4952C958A}"/>
              </a:ext>
            </a:extLst>
          </p:cNvPr>
          <p:cNvCxnSpPr>
            <a:cxnSpLocks/>
          </p:cNvCxnSpPr>
          <p:nvPr/>
        </p:nvCxnSpPr>
        <p:spPr>
          <a:xfrm flipV="1">
            <a:off x="5732928" y="4141257"/>
            <a:ext cx="0" cy="118334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C75C78F-CAFC-3548-8326-117550EAA7B9}"/>
              </a:ext>
            </a:extLst>
          </p:cNvPr>
          <p:cNvSpPr txBox="1"/>
          <p:nvPr/>
        </p:nvSpPr>
        <p:spPr>
          <a:xfrm>
            <a:off x="4332911" y="5311589"/>
            <a:ext cx="280003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FR" sz="1800" dirty="0">
                <a:solidFill>
                  <a:srgbClr val="FF0000"/>
                </a:solidFill>
                <a:latin typeface="Proxima Nova" panose="02000506030000020004" pitchFamily="2" charset="0"/>
              </a:rPr>
              <a:t>NewsGuard ratings: 8145 unique news domains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D64F07A-9BE3-A745-BE40-E13C8E3775C3}"/>
              </a:ext>
            </a:extLst>
          </p:cNvPr>
          <p:cNvSpPr/>
          <p:nvPr/>
        </p:nvSpPr>
        <p:spPr>
          <a:xfrm>
            <a:off x="4239587" y="3159184"/>
            <a:ext cx="2986682" cy="90935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01181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9609C8-BD5B-3B46-8B49-D536BD2B1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Time series creation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DA771B-218A-8242-A128-07260B40D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93" y="1210235"/>
            <a:ext cx="10040471" cy="564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97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CFF20D-6E15-8C47-B3C4-0AA3EF763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Influence graphs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CB0A38-B298-0F4A-B977-88C6677919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56" b="9325"/>
          <a:stretch/>
        </p:blipFill>
        <p:spPr>
          <a:xfrm>
            <a:off x="858369" y="1264023"/>
            <a:ext cx="10766618" cy="513677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EE5C81A-7A96-2749-A00B-798CD0FE29B4}"/>
              </a:ext>
            </a:extLst>
          </p:cNvPr>
          <p:cNvSpPr/>
          <p:nvPr/>
        </p:nvSpPr>
        <p:spPr>
          <a:xfrm>
            <a:off x="2070847" y="5079949"/>
            <a:ext cx="3286281" cy="121327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>
              <a:noFill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3C50240-385B-6A45-9309-FD91CE090E53}"/>
              </a:ext>
            </a:extLst>
          </p:cNvPr>
          <p:cNvCxnSpPr>
            <a:cxnSpLocks/>
          </p:cNvCxnSpPr>
          <p:nvPr/>
        </p:nvCxnSpPr>
        <p:spPr>
          <a:xfrm flipH="1" flipV="1">
            <a:off x="4343401" y="6293225"/>
            <a:ext cx="1385046" cy="23076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B914F67-D3AA-5B40-8FFF-D7265C6BABF3}"/>
              </a:ext>
            </a:extLst>
          </p:cNvPr>
          <p:cNvSpPr txBox="1"/>
          <p:nvPr/>
        </p:nvSpPr>
        <p:spPr>
          <a:xfrm>
            <a:off x="5728447" y="6339322"/>
            <a:ext cx="3047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800" dirty="0">
                <a:solidFill>
                  <a:srgbClr val="FF0000"/>
                </a:solidFill>
                <a:latin typeface="Proxima Nova" panose="02000506030000020004" pitchFamily="2" charset="0"/>
              </a:rPr>
              <a:t>Coupling Inference Methods</a:t>
            </a:r>
          </a:p>
        </p:txBody>
      </p:sp>
    </p:spTree>
    <p:extLst>
      <p:ext uri="{BB962C8B-B14F-4D97-AF65-F5344CB8AC3E}">
        <p14:creationId xmlns:p14="http://schemas.microsoft.com/office/powerpoint/2010/main" val="4210065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8EEB28-86CA-3246-B53A-2AA1FF281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658" y="2555410"/>
            <a:ext cx="5333200" cy="4555200"/>
          </a:xfrm>
        </p:spPr>
        <p:txBody>
          <a:bodyPr/>
          <a:lstStyle/>
          <a:p>
            <a:r>
              <a:rPr lang="en-FR" dirty="0">
                <a:solidFill>
                  <a:srgbClr val="FF0000"/>
                </a:solidFill>
              </a:rPr>
              <a:t>Need to binarize the time series</a:t>
            </a:r>
          </a:p>
          <a:p>
            <a:endParaRPr lang="en-FR" dirty="0"/>
          </a:p>
          <a:p>
            <a:r>
              <a:rPr lang="en-FR" dirty="0">
                <a:solidFill>
                  <a:srgbClr val="FF0000"/>
                </a:solidFill>
              </a:rPr>
              <a:t>Na</a:t>
            </a:r>
            <a:r>
              <a:rPr lang="en-GB" dirty="0">
                <a:solidFill>
                  <a:srgbClr val="FF0000"/>
                </a:solidFill>
              </a:rPr>
              <a:t>i</a:t>
            </a:r>
            <a:r>
              <a:rPr lang="en-FR" dirty="0">
                <a:solidFill>
                  <a:srgbClr val="FF0000"/>
                </a:solidFill>
              </a:rPr>
              <a:t>ve estimation of state probabilities</a:t>
            </a:r>
          </a:p>
          <a:p>
            <a:endParaRPr lang="en-FR" dirty="0">
              <a:solidFill>
                <a:srgbClr val="FF0000"/>
              </a:solidFill>
            </a:endParaRPr>
          </a:p>
          <a:p>
            <a:r>
              <a:rPr lang="en-FR" dirty="0">
                <a:solidFill>
                  <a:srgbClr val="FF0000"/>
                </a:solidFill>
              </a:rPr>
              <a:t>Need to decide on a threshold</a:t>
            </a:r>
          </a:p>
          <a:p>
            <a:endParaRPr lang="en-FR" dirty="0">
              <a:solidFill>
                <a:srgbClr val="FF0000"/>
              </a:solidFill>
            </a:endParaRPr>
          </a:p>
          <a:p>
            <a:r>
              <a:rPr lang="en-FR" dirty="0">
                <a:solidFill>
                  <a:srgbClr val="00AC4E"/>
                </a:solidFill>
              </a:rPr>
              <a:t>Well known and supposedly more robust</a:t>
            </a:r>
          </a:p>
          <a:p>
            <a:endParaRPr lang="en-FR" dirty="0"/>
          </a:p>
          <a:p>
            <a:endParaRPr lang="en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3A5EE-1EB2-F14E-88CE-D863885A8DD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296542" y="2555410"/>
            <a:ext cx="5748800" cy="4555200"/>
          </a:xfrm>
        </p:spPr>
        <p:txBody>
          <a:bodyPr/>
          <a:lstStyle/>
          <a:p>
            <a:r>
              <a:rPr lang="fr-FR" dirty="0">
                <a:solidFill>
                  <a:srgbClr val="00AC4E"/>
                </a:solidFill>
              </a:rPr>
              <a:t>Use original (</a:t>
            </a:r>
            <a:r>
              <a:rPr lang="fr-FR" dirty="0" err="1">
                <a:solidFill>
                  <a:srgbClr val="00AC4E"/>
                </a:solidFill>
              </a:rPr>
              <a:t>standardized</a:t>
            </a:r>
            <a:r>
              <a:rPr lang="fr-FR" dirty="0">
                <a:solidFill>
                  <a:srgbClr val="00AC4E"/>
                </a:solidFill>
              </a:rPr>
              <a:t>) values</a:t>
            </a:r>
            <a:endParaRPr lang="en-FR" dirty="0">
              <a:solidFill>
                <a:srgbClr val="00AC4E"/>
              </a:solidFill>
            </a:endParaRPr>
          </a:p>
          <a:p>
            <a:endParaRPr lang="en-FR" dirty="0"/>
          </a:p>
          <a:p>
            <a:r>
              <a:rPr lang="en-FR" dirty="0">
                <a:solidFill>
                  <a:srgbClr val="00AC4E"/>
                </a:solidFill>
              </a:rPr>
              <a:t>Based on distances</a:t>
            </a:r>
          </a:p>
          <a:p>
            <a:endParaRPr lang="en-FR" dirty="0">
              <a:solidFill>
                <a:srgbClr val="05AC4E"/>
              </a:solidFill>
            </a:endParaRPr>
          </a:p>
          <a:p>
            <a:r>
              <a:rPr lang="en-FR" dirty="0">
                <a:solidFill>
                  <a:srgbClr val="00AC4E"/>
                </a:solidFill>
              </a:rPr>
              <a:t>Formulated as hypothesis testing</a:t>
            </a:r>
          </a:p>
          <a:p>
            <a:endParaRPr lang="en-FR" dirty="0">
              <a:solidFill>
                <a:srgbClr val="05AC4E"/>
              </a:solidFill>
            </a:endParaRPr>
          </a:p>
          <a:p>
            <a:r>
              <a:rPr lang="en-FR" dirty="0">
                <a:solidFill>
                  <a:srgbClr val="FF0000"/>
                </a:solidFill>
              </a:rPr>
              <a:t>Supposedly less robust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1F89D4-7977-1441-B447-01BB6474D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Coupling Inference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17D06D-8858-E542-A5CA-55EB4B9FECE4}"/>
              </a:ext>
            </a:extLst>
          </p:cNvPr>
          <p:cNvSpPr txBox="1"/>
          <p:nvPr/>
        </p:nvSpPr>
        <p:spPr>
          <a:xfrm>
            <a:off x="1322294" y="1577998"/>
            <a:ext cx="477370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600" dirty="0">
                <a:latin typeface="Proxima Nova" panose="02000506030000020004" pitchFamily="2" charset="0"/>
              </a:rPr>
              <a:t>Transfer Entropy (TE)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4EEE25-A323-EA41-B0DE-13A375B70093}"/>
              </a:ext>
            </a:extLst>
          </p:cNvPr>
          <p:cNvSpPr txBox="1"/>
          <p:nvPr/>
        </p:nvSpPr>
        <p:spPr>
          <a:xfrm>
            <a:off x="6842894" y="1577998"/>
            <a:ext cx="5341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600" dirty="0">
                <a:latin typeface="Proxima Nova" panose="02000506030000020004" pitchFamily="2" charset="0"/>
              </a:rPr>
              <a:t>Joint Distance Distribution (JDD)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D71DA1-DB8E-A34F-98D2-8F0E4BD4FE6B}"/>
              </a:ext>
            </a:extLst>
          </p:cNvPr>
          <p:cNvCxnSpPr>
            <a:cxnSpLocks/>
          </p:cNvCxnSpPr>
          <p:nvPr/>
        </p:nvCxnSpPr>
        <p:spPr>
          <a:xfrm>
            <a:off x="6096000" y="1452282"/>
            <a:ext cx="0" cy="4733365"/>
          </a:xfrm>
          <a:prstGeom prst="line">
            <a:avLst/>
          </a:prstGeom>
          <a:ln w="444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9230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4D639C-83ED-1146-8F84-479A5403D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380017"/>
            <a:ext cx="11360799" cy="5343512"/>
          </a:xfrm>
        </p:spPr>
        <p:txBody>
          <a:bodyPr/>
          <a:lstStyle/>
          <a:p>
            <a:r>
              <a:rPr lang="en-GB" b="1" dirty="0"/>
              <a:t>O</a:t>
            </a:r>
            <a:r>
              <a:rPr lang="en-FR" b="1" dirty="0"/>
              <a:t>utdegree: </a:t>
            </a:r>
            <a:r>
              <a:rPr lang="en-GB" dirty="0">
                <a:effectLst/>
              </a:rPr>
              <a:t>for each node (actor) in the influence graph, outdegree directly indicates how many other actors this actor influenced. </a:t>
            </a:r>
          </a:p>
          <a:p>
            <a:endParaRPr lang="en-FR" dirty="0"/>
          </a:p>
          <a:p>
            <a:r>
              <a:rPr lang="en-FR" b="1" dirty="0"/>
              <a:t>Betweenness: </a:t>
            </a:r>
            <a:r>
              <a:rPr lang="en-GB" dirty="0">
                <a:effectLst/>
              </a:rPr>
              <a:t>indication of how well one actor serves as a bridge to influence many other users. </a:t>
            </a:r>
          </a:p>
          <a:p>
            <a:endParaRPr lang="en-GB" dirty="0"/>
          </a:p>
          <a:p>
            <a:pPr marL="152396" indent="0">
              <a:buNone/>
            </a:pPr>
            <a:r>
              <a:rPr lang="en-GB" dirty="0">
                <a:effectLst/>
              </a:rPr>
              <a:t>These measures can be fine-grained and derived for each edge type in the graph:</a:t>
            </a:r>
          </a:p>
          <a:p>
            <a:endParaRPr lang="en-GB" dirty="0"/>
          </a:p>
          <a:p>
            <a:r>
              <a:rPr lang="en-FR" dirty="0"/>
              <a:t>T-T: 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  <a:effectLst/>
              </a:rPr>
              <a:t>echo chamber </a:t>
            </a:r>
            <a:r>
              <a:rPr lang="en-GB" dirty="0">
                <a:effectLst/>
              </a:rPr>
              <a:t>of trustworthy news sharing. </a:t>
            </a:r>
            <a:endParaRPr lang="en-FR" dirty="0"/>
          </a:p>
          <a:p>
            <a:r>
              <a:rPr lang="en-FR" dirty="0"/>
              <a:t>T-U: </a:t>
            </a:r>
            <a:r>
              <a:rPr lang="en-GB" b="1" dirty="0">
                <a:solidFill>
                  <a:schemeClr val="accent5"/>
                </a:solidFill>
                <a:effectLst/>
              </a:rPr>
              <a:t>credibility cross-over </a:t>
            </a:r>
            <a:r>
              <a:rPr lang="en-GB" dirty="0">
                <a:effectLst/>
              </a:rPr>
              <a:t>of trustworthy to untrustworthy news sharing</a:t>
            </a:r>
            <a:endParaRPr lang="en-FR" dirty="0"/>
          </a:p>
          <a:p>
            <a:r>
              <a:rPr lang="en-FR" dirty="0"/>
              <a:t>U-T: </a:t>
            </a:r>
            <a:r>
              <a:rPr lang="en-GB" b="1" dirty="0">
                <a:solidFill>
                  <a:schemeClr val="accent5"/>
                </a:solidFill>
                <a:effectLst/>
              </a:rPr>
              <a:t>credibility cross-over </a:t>
            </a:r>
            <a:r>
              <a:rPr lang="en-GB" dirty="0">
                <a:effectLst/>
              </a:rPr>
              <a:t>of untrustworthy to trustworthy news sharing</a:t>
            </a:r>
            <a:endParaRPr lang="en-FR" dirty="0"/>
          </a:p>
          <a:p>
            <a:r>
              <a:rPr lang="en-FR" dirty="0"/>
              <a:t>U-U: 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  <a:effectLst/>
              </a:rPr>
              <a:t>echo chamber </a:t>
            </a:r>
            <a:r>
              <a:rPr lang="en-GB" dirty="0">
                <a:effectLst/>
              </a:rPr>
              <a:t>of untrustworthy news sharing. </a:t>
            </a:r>
            <a:endParaRPr lang="en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E11503-7B06-704F-86F5-AA248C842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Influence measures</a:t>
            </a:r>
          </a:p>
        </p:txBody>
      </p:sp>
    </p:spTree>
    <p:extLst>
      <p:ext uri="{BB962C8B-B14F-4D97-AF65-F5344CB8AC3E}">
        <p14:creationId xmlns:p14="http://schemas.microsoft.com/office/powerpoint/2010/main" val="1423141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9F811-8DF8-8E4D-98E8-307071DAF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86719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F2E48C-32F2-7740-B94F-CCE08D814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380017"/>
            <a:ext cx="11360799" cy="1330471"/>
          </a:xfrm>
        </p:spPr>
        <p:txBody>
          <a:bodyPr/>
          <a:lstStyle/>
          <a:p>
            <a:r>
              <a:rPr lang="en-FR" dirty="0"/>
              <a:t>Proportion of </a:t>
            </a:r>
            <a:r>
              <a:rPr lang="en-FR" b="1" dirty="0"/>
              <a:t>untrustworthy news</a:t>
            </a:r>
            <a:r>
              <a:rPr lang="en-FR" dirty="0"/>
              <a:t> sharing </a:t>
            </a:r>
            <a:r>
              <a:rPr lang="en-FR" b="1" dirty="0"/>
              <a:t>larger</a:t>
            </a:r>
            <a:r>
              <a:rPr lang="en-FR" dirty="0"/>
              <a:t> during </a:t>
            </a:r>
            <a:r>
              <a:rPr lang="en-FR" b="1" dirty="0"/>
              <a:t>Skripal</a:t>
            </a:r>
          </a:p>
          <a:p>
            <a:endParaRPr lang="en-FR" dirty="0"/>
          </a:p>
          <a:p>
            <a:r>
              <a:rPr lang="en-FR" dirty="0"/>
              <a:t>May be a </a:t>
            </a:r>
            <a:r>
              <a:rPr lang="en-FR" b="1" dirty="0"/>
              <a:t>hint</a:t>
            </a:r>
            <a:r>
              <a:rPr lang="en-FR" dirty="0"/>
              <a:t> of </a:t>
            </a:r>
            <a:r>
              <a:rPr lang="en-FR" b="1" dirty="0"/>
              <a:t>underlying disinformation campaign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417590-03AA-5B4C-9D3B-0CE8F5721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Action distributions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60CF8-3A65-CD42-9E21-ADFA54A5A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79820"/>
            <a:ext cx="4151358" cy="30613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A0F858-A337-224C-AF68-DDF4DF7A8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6482" y="3079820"/>
            <a:ext cx="4007759" cy="30748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5376EA-1A68-4F46-BBEC-B4E15D270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4241" y="3079820"/>
            <a:ext cx="4007759" cy="30748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D76E78-78AF-7146-B71B-C07541E86AA2}"/>
              </a:ext>
            </a:extLst>
          </p:cNvPr>
          <p:cNvSpPr txBox="1"/>
          <p:nvPr/>
        </p:nvSpPr>
        <p:spPr>
          <a:xfrm>
            <a:off x="1235545" y="6154656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800" dirty="0">
                <a:latin typeface="Proxima Nova" panose="02000506030000020004" pitchFamily="2" charset="0"/>
              </a:rPr>
              <a:t>Skripal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2621D3-87C9-A849-85F7-92BECAC1F997}"/>
              </a:ext>
            </a:extLst>
          </p:cNvPr>
          <p:cNvSpPr txBox="1"/>
          <p:nvPr/>
        </p:nvSpPr>
        <p:spPr>
          <a:xfrm>
            <a:off x="5318260" y="615465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800" dirty="0">
                <a:latin typeface="Proxima Nova" panose="02000506030000020004" pitchFamily="2" charset="0"/>
              </a:rPr>
              <a:t>COP26 dataset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37E368-7056-5D4C-88C4-0510D88DC217}"/>
              </a:ext>
            </a:extLst>
          </p:cNvPr>
          <p:cNvSpPr txBox="1"/>
          <p:nvPr/>
        </p:nvSpPr>
        <p:spPr>
          <a:xfrm>
            <a:off x="9326019" y="6154656"/>
            <a:ext cx="171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800" dirty="0">
                <a:latin typeface="Proxima Nova" panose="02000506030000020004" pitchFamily="2" charset="0"/>
              </a:rPr>
              <a:t>COP27 dataset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0095EB7-E70F-2E44-A067-C86EF8582D18}"/>
              </a:ext>
            </a:extLst>
          </p:cNvPr>
          <p:cNvSpPr/>
          <p:nvPr/>
        </p:nvSpPr>
        <p:spPr>
          <a:xfrm>
            <a:off x="2597726" y="4571999"/>
            <a:ext cx="436978" cy="2562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9C4814-9118-8C4B-AF9D-13E0E55FA2EA}"/>
              </a:ext>
            </a:extLst>
          </p:cNvPr>
          <p:cNvSpPr/>
          <p:nvPr/>
        </p:nvSpPr>
        <p:spPr>
          <a:xfrm>
            <a:off x="3034704" y="4601221"/>
            <a:ext cx="436978" cy="2562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41DB46-6F1D-E147-8EE1-36825EE426E4}"/>
              </a:ext>
            </a:extLst>
          </p:cNvPr>
          <p:cNvSpPr/>
          <p:nvPr/>
        </p:nvSpPr>
        <p:spPr>
          <a:xfrm>
            <a:off x="3485800" y="4217566"/>
            <a:ext cx="436978" cy="2562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152291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CDCD1-765D-D74A-B973-7319C6750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b="1" dirty="0">
                <a:latin typeface="Proxima Nova Semibold" panose="02000506030000020004" pitchFamily="2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335656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28EB59-5F2A-9F4F-B3C3-05AE6C634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242158"/>
            <a:ext cx="11360799" cy="1390078"/>
          </a:xfrm>
        </p:spPr>
        <p:txBody>
          <a:bodyPr/>
          <a:lstStyle/>
          <a:p>
            <a:r>
              <a:rPr lang="en-FR" dirty="0"/>
              <a:t>JDD detects </a:t>
            </a:r>
            <a:r>
              <a:rPr lang="en-GB" b="1" dirty="0"/>
              <a:t>l</a:t>
            </a:r>
            <a:r>
              <a:rPr lang="en-GB" b="1" dirty="0">
                <a:effectLst/>
              </a:rPr>
              <a:t>arge spikes </a:t>
            </a:r>
            <a:r>
              <a:rPr lang="en-GB" dirty="0">
                <a:effectLst/>
              </a:rPr>
              <a:t>of influence of the </a:t>
            </a:r>
            <a:r>
              <a:rPr lang="en-GB" b="1" dirty="0">
                <a:effectLst/>
              </a:rPr>
              <a:t>untrustworthy</a:t>
            </a:r>
            <a:r>
              <a:rPr lang="en-GB" dirty="0">
                <a:effectLst/>
              </a:rPr>
              <a:t> types during COP26.</a:t>
            </a:r>
          </a:p>
          <a:p>
            <a:endParaRPr lang="en-GB" dirty="0">
              <a:effectLst/>
            </a:endParaRPr>
          </a:p>
          <a:p>
            <a:r>
              <a:rPr lang="en-GB" b="1" dirty="0"/>
              <a:t>No difference </a:t>
            </a:r>
            <a:r>
              <a:rPr lang="en-GB" dirty="0"/>
              <a:t>with the </a:t>
            </a:r>
            <a:r>
              <a:rPr lang="en-GB" b="1" dirty="0"/>
              <a:t>control</a:t>
            </a:r>
            <a:r>
              <a:rPr lang="en-GB" dirty="0"/>
              <a:t> for </a:t>
            </a:r>
            <a:r>
              <a:rPr lang="en-GB" b="1" dirty="0"/>
              <a:t>TE</a:t>
            </a:r>
            <a:r>
              <a:rPr lang="en-GB" dirty="0"/>
              <a:t>.</a:t>
            </a:r>
            <a:endParaRPr lang="en-GB" dirty="0">
              <a:effectLst/>
            </a:endParaRPr>
          </a:p>
          <a:p>
            <a:endParaRPr lang="en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6F9301-4BA1-4049-AFCD-DC35A4BDD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Comparison JDD-TE influence graphs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9D6BBB-B41E-BA4A-9FD7-758B755D4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42" y="2659138"/>
            <a:ext cx="4915237" cy="34955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1DD00F-13CD-5349-BEAF-DBC41EE65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421" y="2659137"/>
            <a:ext cx="4915237" cy="34955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86EB45-A8B5-C64E-B23A-134DC7BBBA17}"/>
              </a:ext>
            </a:extLst>
          </p:cNvPr>
          <p:cNvSpPr txBox="1"/>
          <p:nvPr/>
        </p:nvSpPr>
        <p:spPr>
          <a:xfrm>
            <a:off x="1701059" y="6154656"/>
            <a:ext cx="2925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800" dirty="0">
                <a:latin typeface="Proxima Nova" panose="02000506030000020004" pitchFamily="2" charset="0"/>
              </a:rPr>
              <a:t>JDD on the COP26 dataset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8062A4-A345-264E-A3BC-DCF7FA5E079C}"/>
              </a:ext>
            </a:extLst>
          </p:cNvPr>
          <p:cNvSpPr txBox="1"/>
          <p:nvPr/>
        </p:nvSpPr>
        <p:spPr>
          <a:xfrm>
            <a:off x="7650097" y="6154656"/>
            <a:ext cx="2755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800" dirty="0">
                <a:latin typeface="Proxima Nova" panose="02000506030000020004" pitchFamily="2" charset="0"/>
              </a:rPr>
              <a:t>TE on the COP26 dataset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FF483A0-F610-DB45-9E33-8B5953D592D8}"/>
              </a:ext>
            </a:extLst>
          </p:cNvPr>
          <p:cNvSpPr/>
          <p:nvPr/>
        </p:nvSpPr>
        <p:spPr>
          <a:xfrm>
            <a:off x="3563472" y="3371832"/>
            <a:ext cx="2218764" cy="26825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581784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99EEBF-C265-8741-AA9E-EDBEFC368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379202"/>
            <a:ext cx="4815307" cy="5143971"/>
          </a:xfrm>
        </p:spPr>
        <p:txBody>
          <a:bodyPr/>
          <a:lstStyle/>
          <a:p>
            <a:r>
              <a:rPr lang="en-FR" b="1" dirty="0"/>
              <a:t>Weak</a:t>
            </a:r>
            <a:r>
              <a:rPr lang="en-FR" dirty="0"/>
              <a:t> overall </a:t>
            </a:r>
            <a:r>
              <a:rPr lang="en-FR" b="1" dirty="0"/>
              <a:t>correlations</a:t>
            </a:r>
          </a:p>
          <a:p>
            <a:endParaRPr lang="en-FR" b="1" dirty="0"/>
          </a:p>
          <a:p>
            <a:r>
              <a:rPr lang="en-GB" dirty="0">
                <a:effectLst/>
              </a:rPr>
              <a:t>Only </a:t>
            </a:r>
            <a:r>
              <a:rPr lang="en-GB" b="1" dirty="0">
                <a:effectLst/>
              </a:rPr>
              <a:t>outdegree</a:t>
            </a:r>
            <a:r>
              <a:rPr lang="en-GB" dirty="0">
                <a:effectLst/>
              </a:rPr>
              <a:t> and </a:t>
            </a:r>
            <a:r>
              <a:rPr lang="en-GB" b="1" dirty="0">
                <a:effectLst/>
              </a:rPr>
              <a:t>betweenness</a:t>
            </a:r>
            <a:r>
              <a:rPr lang="en-GB" dirty="0">
                <a:effectLst/>
              </a:rPr>
              <a:t> exhibit relatively </a:t>
            </a:r>
            <a:r>
              <a:rPr lang="en-GB" b="1" dirty="0">
                <a:effectLst/>
              </a:rPr>
              <a:t>high correlation</a:t>
            </a:r>
            <a:r>
              <a:rPr lang="en-GB" dirty="0">
                <a:effectLst/>
              </a:rPr>
              <a:t>. </a:t>
            </a:r>
          </a:p>
          <a:p>
            <a:pPr marL="152396" indent="0">
              <a:buNone/>
            </a:pPr>
            <a:endParaRPr lang="en-FR" b="1" dirty="0"/>
          </a:p>
          <a:p>
            <a:r>
              <a:rPr lang="en-FR" dirty="0"/>
              <a:t>Link between follower and retweet: </a:t>
            </a:r>
            <a:r>
              <a:rPr lang="en-FR" b="1" dirty="0"/>
              <a:t>larger audience helps to spread message.</a:t>
            </a:r>
          </a:p>
          <a:p>
            <a:endParaRPr lang="en-FR" b="1" dirty="0"/>
          </a:p>
          <a:p>
            <a:r>
              <a:rPr lang="en-GB" b="1" dirty="0">
                <a:effectLst/>
              </a:rPr>
              <a:t>Each measure </a:t>
            </a:r>
            <a:r>
              <a:rPr lang="en-GB" dirty="0">
                <a:effectLst/>
              </a:rPr>
              <a:t>is in fact capturing </a:t>
            </a:r>
            <a:r>
              <a:rPr lang="en-GB" b="1" dirty="0">
                <a:effectLst/>
              </a:rPr>
              <a:t>different types of information</a:t>
            </a:r>
            <a:r>
              <a:rPr lang="en-GB" dirty="0">
                <a:effectLst/>
              </a:rPr>
              <a:t>, and influence definitions. </a:t>
            </a:r>
          </a:p>
          <a:p>
            <a:endParaRPr lang="en-FR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6815CD-7084-124D-9882-A9E0C5B3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One influence measure to govern them all?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533555-289E-304E-849A-5BC0A3924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341" y="1249762"/>
            <a:ext cx="5692786" cy="47618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95D038-96EF-3146-854D-D49337343035}"/>
              </a:ext>
            </a:extLst>
          </p:cNvPr>
          <p:cNvSpPr txBox="1"/>
          <p:nvPr/>
        </p:nvSpPr>
        <p:spPr>
          <a:xfrm>
            <a:off x="5712962" y="5877656"/>
            <a:ext cx="5777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1800" dirty="0">
                <a:latin typeface="Proxima Nova" panose="02000506030000020004" pitchFamily="2" charset="0"/>
              </a:rPr>
              <a:t>Correlation matrix between influence measures for JDD</a:t>
            </a:r>
          </a:p>
          <a:p>
            <a:pPr algn="ctr"/>
            <a:r>
              <a:rPr lang="en-FR" sz="1800" dirty="0">
                <a:latin typeface="Proxima Nova" panose="02000506030000020004" pitchFamily="2" charset="0"/>
              </a:rPr>
              <a:t> on the COP26 dataset</a:t>
            </a:r>
          </a:p>
        </p:txBody>
      </p:sp>
    </p:spTree>
    <p:extLst>
      <p:ext uri="{BB962C8B-B14F-4D97-AF65-F5344CB8AC3E}">
        <p14:creationId xmlns:p14="http://schemas.microsoft.com/office/powerpoint/2010/main" val="1949050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666366-74CD-5F40-B403-C4E80510C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318640"/>
            <a:ext cx="5333200" cy="529483"/>
          </a:xfrm>
        </p:spPr>
        <p:txBody>
          <a:bodyPr/>
          <a:lstStyle/>
          <a:p>
            <a:endParaRPr lang="en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334DF-EB09-F34D-B126-3A59AEC50B1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609392" y="851363"/>
            <a:ext cx="5333200" cy="152965"/>
          </a:xfrm>
        </p:spPr>
        <p:txBody>
          <a:bodyPr/>
          <a:lstStyle/>
          <a:p>
            <a:endParaRPr lang="en-FR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7CBC91-9498-3140-B8CA-170F27E00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What do influential people share?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494430-94AF-BB49-9871-8D3E751FB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706" y="1318640"/>
            <a:ext cx="5266680" cy="3076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24850E-BD57-2349-9712-1AE67D786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03" y="2076793"/>
            <a:ext cx="4305300" cy="1155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0BF0F2-877D-6B4F-A2E0-E8A03C237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03" y="4497960"/>
            <a:ext cx="4305300" cy="1041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D29977-7C9F-0749-B252-15B969B0BFD5}"/>
              </a:ext>
            </a:extLst>
          </p:cNvPr>
          <p:cNvSpPr txBox="1"/>
          <p:nvPr/>
        </p:nvSpPr>
        <p:spPr>
          <a:xfrm>
            <a:off x="829289" y="3159861"/>
            <a:ext cx="3953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1800" dirty="0">
                <a:latin typeface="Proxima Nova" panose="02000506030000020004" pitchFamily="2" charset="0"/>
              </a:rPr>
              <a:t>Mean number of mentions of “rt.com”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2927C5-889D-5C4E-9165-B07AA9288E2C}"/>
              </a:ext>
            </a:extLst>
          </p:cNvPr>
          <p:cNvSpPr txBox="1"/>
          <p:nvPr/>
        </p:nvSpPr>
        <p:spPr>
          <a:xfrm>
            <a:off x="269040" y="5539360"/>
            <a:ext cx="5073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1800" dirty="0">
                <a:latin typeface="Proxima Nova" panose="02000506030000020004" pitchFamily="2" charset="0"/>
              </a:rPr>
              <a:t>Mean number of mentions of “sputniknews.com”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3D54F3-960D-844C-B1C8-30D8A5C49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2536" y="4706800"/>
            <a:ext cx="5326911" cy="200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688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57EF8-E29B-4F40-858A-E7D77A840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898308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C4AFFA-8545-004D-940F-8BCF360948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</a:t>
            </a:r>
            <a:r>
              <a:rPr lang="en-GB" dirty="0">
                <a:effectLst/>
              </a:rPr>
              <a:t>e explored two coupling inference methods to derive influence graphs, and detect disinformation campaigns on social media. </a:t>
            </a:r>
          </a:p>
          <a:p>
            <a:endParaRPr lang="en-GB" dirty="0">
              <a:effectLst/>
            </a:endParaRPr>
          </a:p>
          <a:p>
            <a:r>
              <a:rPr lang="en-GB" dirty="0"/>
              <a:t>Climate change</a:t>
            </a:r>
            <a:r>
              <a:rPr lang="en-GB" dirty="0">
                <a:effectLst/>
              </a:rPr>
              <a:t> related data around the COP26 and COP27. Well-known case of disinformation with </a:t>
            </a:r>
            <a:r>
              <a:rPr lang="en-GB" dirty="0" err="1">
                <a:effectLst/>
              </a:rPr>
              <a:t>Skripal</a:t>
            </a:r>
            <a:r>
              <a:rPr lang="en-GB" dirty="0">
                <a:effectLst/>
              </a:rPr>
              <a:t>.</a:t>
            </a:r>
          </a:p>
          <a:p>
            <a:endParaRPr lang="en-GB" dirty="0">
              <a:effectLst/>
            </a:endParaRPr>
          </a:p>
          <a:p>
            <a:r>
              <a:rPr lang="en-GB" dirty="0">
                <a:effectLst/>
              </a:rPr>
              <a:t>Influence measures have relatively low correlation between themselves, showcasing that they do not capture the same types of influence. </a:t>
            </a:r>
          </a:p>
          <a:p>
            <a:endParaRPr lang="en-GB" dirty="0">
              <a:effectLst/>
            </a:endParaRPr>
          </a:p>
          <a:p>
            <a:r>
              <a:rPr lang="en-GB" dirty="0">
                <a:effectLst/>
              </a:rPr>
              <a:t>JDD results in sparser influence graphs, but finds individuals who seem more active in spreading disinformation than when using TE.</a:t>
            </a:r>
            <a:endParaRPr lang="en-GB" dirty="0"/>
          </a:p>
          <a:p>
            <a:endParaRPr lang="en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1D3B8F-C958-ED42-98EB-CE914DCCB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70010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39F8D7-0735-084F-B016-06119529C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8D6518-9758-3D4D-B304-76564229A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734539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94F9E-1803-E147-BAE7-50CAB23B0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839658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5A8A1C-5C4E-F74F-92C3-D4927D02A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Terminology</a:t>
            </a:r>
          </a:p>
        </p:txBody>
      </p:sp>
      <p:pic>
        <p:nvPicPr>
          <p:cNvPr id="4" name="Picture 2" descr="Social Sciences | Free Full-Text | “Why Can't We?” Disinformation and Right  to Self-Determination. The Catalan Conflict on Twitter">
            <a:extLst>
              <a:ext uri="{FF2B5EF4-FFF2-40B4-BE49-F238E27FC236}">
                <a16:creationId xmlns:a16="http://schemas.microsoft.com/office/drawing/2014/main" id="{CAF8FC54-E37F-3545-BFE9-118C4B0DA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874" y="1234354"/>
            <a:ext cx="6270251" cy="543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729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69E1C3-3C1B-2C49-8F48-2D35A1936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489845"/>
            <a:ext cx="4774965" cy="3878310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FR" sz="2000" dirty="0">
                <a:solidFill>
                  <a:schemeClr val="tx1"/>
                </a:solidFill>
                <a:latin typeface="Proxima Nova" panose="02000506030000020004" pitchFamily="2" charset="0"/>
              </a:rPr>
              <a:t>Very frequent on social media</a:t>
            </a:r>
          </a:p>
          <a:p>
            <a:pPr marL="152396" indent="0">
              <a:buClr>
                <a:schemeClr val="tx1"/>
              </a:buClr>
              <a:buNone/>
            </a:pPr>
            <a:endParaRPr lang="en-FR" sz="2000" dirty="0">
              <a:solidFill>
                <a:schemeClr val="tx1"/>
              </a:solidFill>
              <a:latin typeface="Proxima Nova" panose="02000506030000020004" pitchFamily="2" charset="0"/>
            </a:endParaRPr>
          </a:p>
          <a:p>
            <a:r>
              <a:rPr lang="en-GB" sz="2000" dirty="0">
                <a:solidFill>
                  <a:schemeClr val="tx1"/>
                </a:solidFill>
                <a:latin typeface="Proxima Nova" panose="02000506030000020004" pitchFamily="2" charset="0"/>
              </a:rPr>
              <a:t>C</a:t>
            </a:r>
            <a:r>
              <a:rPr lang="en-GB" sz="2000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onfused the public, led to political inaction, and to the rejection of mitigation policies 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I</a:t>
            </a:r>
            <a:r>
              <a:rPr lang="en-GB" dirty="0">
                <a:solidFill>
                  <a:schemeClr val="tx1"/>
                </a:solidFill>
                <a:effectLst/>
              </a:rPr>
              <a:t>ncreasing number of people rely almost exclusively on social media for getting news </a:t>
            </a:r>
          </a:p>
          <a:p>
            <a:endParaRPr lang="en-GB" sz="2000" dirty="0">
              <a:solidFill>
                <a:schemeClr val="tx1"/>
              </a:solidFill>
              <a:effectLst/>
              <a:latin typeface="Proxima Nova" panose="02000506030000020004" pitchFamily="2" charset="0"/>
            </a:endParaRPr>
          </a:p>
          <a:p>
            <a:pPr>
              <a:buClr>
                <a:schemeClr val="tx1"/>
              </a:buClr>
            </a:pPr>
            <a:endParaRPr lang="en-FR" sz="2000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5149A6-216B-9E4F-A5A3-1235DAFD0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>
                <a:solidFill>
                  <a:schemeClr val="tx1"/>
                </a:solidFill>
                <a:latin typeface="Proxima Nova" panose="02000506030000020004" pitchFamily="2" charset="0"/>
              </a:rPr>
              <a:t>Climate Misinformation/Disinformation</a:t>
            </a:r>
            <a:endParaRPr lang="en-FR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5FE5DA-320B-E245-9E40-3F2F6B8F4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354" y="1754555"/>
            <a:ext cx="5812702" cy="387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96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A23874-110A-CA4C-9A02-E1144847C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866626"/>
            <a:ext cx="2973060" cy="3124748"/>
          </a:xfrm>
        </p:spPr>
        <p:txBody>
          <a:bodyPr/>
          <a:lstStyle/>
          <a:p>
            <a:r>
              <a:rPr lang="en-FR" dirty="0">
                <a:solidFill>
                  <a:schemeClr val="tx1"/>
                </a:solidFill>
              </a:rPr>
              <a:t>Individuals</a:t>
            </a:r>
          </a:p>
          <a:p>
            <a:pPr marL="152396" indent="0">
              <a:buNone/>
            </a:pPr>
            <a:endParaRPr lang="en-FR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D5B165-A38C-CE4B-AAFC-C98D8E67F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From Whom?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E6C4E1-AE30-0647-B92B-F24E316876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2" t="3270" r="2322" b="4318"/>
          <a:stretch/>
        </p:blipFill>
        <p:spPr>
          <a:xfrm>
            <a:off x="4214344" y="2347257"/>
            <a:ext cx="5619939" cy="25220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2239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A23874-110A-CA4C-9A02-E1144847C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866626"/>
            <a:ext cx="2973060" cy="3124748"/>
          </a:xfrm>
        </p:spPr>
        <p:txBody>
          <a:bodyPr/>
          <a:lstStyle/>
          <a:p>
            <a:pPr>
              <a:buClr>
                <a:schemeClr val="tx2">
                  <a:lumMod val="75000"/>
                </a:schemeClr>
              </a:buClr>
            </a:pP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Individuals</a:t>
            </a:r>
          </a:p>
          <a:p>
            <a:endParaRPr lang="en-FR" dirty="0">
              <a:solidFill>
                <a:schemeClr val="tx1"/>
              </a:solidFill>
            </a:endParaRPr>
          </a:p>
          <a:p>
            <a:r>
              <a:rPr lang="en-FR" dirty="0">
                <a:solidFill>
                  <a:schemeClr val="tx1"/>
                </a:solidFill>
              </a:rPr>
              <a:t>Companies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D5B165-A38C-CE4B-AAFC-C98D8E67F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From Whom?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EB3E0C-0185-2A4B-8FBB-C03927D02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794" y="935574"/>
            <a:ext cx="5144181" cy="5476388"/>
          </a:xfrm>
          <a:prstGeom prst="rect">
            <a:avLst/>
          </a:prstGeom>
          <a:ln>
            <a:noFill/>
          </a:ln>
        </p:spPr>
      </p:pic>
      <p:pic>
        <p:nvPicPr>
          <p:cNvPr id="5" name="Picture 2" descr="On Twitter, fossil fuel companies' climate misinformation is subtle |  Greenbiz">
            <a:extLst>
              <a:ext uri="{FF2B5EF4-FFF2-40B4-BE49-F238E27FC236}">
                <a16:creationId xmlns:a16="http://schemas.microsoft.com/office/drawing/2014/main" id="{09385673-FEE9-A043-AE4D-C350527FF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730" y="2312622"/>
            <a:ext cx="4019356" cy="4360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729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A23874-110A-CA4C-9A02-E1144847C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866626"/>
            <a:ext cx="2973060" cy="3124748"/>
          </a:xfrm>
        </p:spPr>
        <p:txBody>
          <a:bodyPr/>
          <a:lstStyle/>
          <a:p>
            <a:pPr>
              <a:buClr>
                <a:schemeClr val="tx2">
                  <a:lumMod val="75000"/>
                </a:schemeClr>
              </a:buClr>
            </a:pP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Individuals</a:t>
            </a:r>
          </a:p>
          <a:p>
            <a:pPr>
              <a:buClr>
                <a:schemeClr val="tx2">
                  <a:lumMod val="75000"/>
                </a:schemeClr>
              </a:buClr>
            </a:pPr>
            <a:endParaRPr lang="en-FR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buClr>
                <a:schemeClr val="tx2">
                  <a:lumMod val="75000"/>
                </a:schemeClr>
              </a:buClr>
            </a:pP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Companies</a:t>
            </a:r>
          </a:p>
          <a:p>
            <a:endParaRPr lang="en-FR" dirty="0">
              <a:solidFill>
                <a:schemeClr val="tx1"/>
              </a:solidFill>
            </a:endParaRPr>
          </a:p>
          <a:p>
            <a:r>
              <a:rPr lang="en-FR" dirty="0">
                <a:solidFill>
                  <a:schemeClr val="tx1"/>
                </a:solidFill>
              </a:rPr>
              <a:t>Institutions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D5B165-A38C-CE4B-AAFC-C98D8E67F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From Whom?</a:t>
            </a:r>
          </a:p>
        </p:txBody>
      </p:sp>
      <p:pic>
        <p:nvPicPr>
          <p:cNvPr id="6" name="Picture 4" descr="On Twitter, fossil fuel companies' climate misinformation is subtle |  Greenbiz">
            <a:extLst>
              <a:ext uri="{FF2B5EF4-FFF2-40B4-BE49-F238E27FC236}">
                <a16:creationId xmlns:a16="http://schemas.microsoft.com/office/drawing/2014/main" id="{E4BCFB0D-38F7-CF48-8861-B16AE60EF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493" y="476514"/>
            <a:ext cx="5803972" cy="606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008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A23874-110A-CA4C-9A02-E1144847C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866626"/>
            <a:ext cx="2973060" cy="3124748"/>
          </a:xfrm>
        </p:spPr>
        <p:txBody>
          <a:bodyPr/>
          <a:lstStyle/>
          <a:p>
            <a:pPr>
              <a:buClr>
                <a:schemeClr val="tx2">
                  <a:lumMod val="75000"/>
                </a:schemeClr>
              </a:buClr>
            </a:pP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Individuals</a:t>
            </a:r>
          </a:p>
          <a:p>
            <a:endParaRPr lang="en-FR" dirty="0">
              <a:solidFill>
                <a:schemeClr val="tx1"/>
              </a:solidFill>
            </a:endParaRPr>
          </a:p>
          <a:p>
            <a:pPr>
              <a:buClr>
                <a:schemeClr val="tx2">
                  <a:lumMod val="75000"/>
                </a:schemeClr>
              </a:buClr>
            </a:pP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Companies</a:t>
            </a:r>
          </a:p>
          <a:p>
            <a:endParaRPr lang="en-FR" dirty="0">
              <a:solidFill>
                <a:schemeClr val="tx1"/>
              </a:solidFill>
            </a:endParaRPr>
          </a:p>
          <a:p>
            <a:pPr>
              <a:buClr>
                <a:schemeClr val="tx2">
                  <a:lumMod val="75000"/>
                </a:schemeClr>
              </a:buClr>
            </a:pP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Institutions</a:t>
            </a:r>
          </a:p>
          <a:p>
            <a:pPr>
              <a:buClr>
                <a:schemeClr val="tx2">
                  <a:lumMod val="75000"/>
                </a:schemeClr>
              </a:buClr>
            </a:pPr>
            <a:endParaRPr lang="en-FR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FR" dirty="0">
                <a:solidFill>
                  <a:schemeClr val="tx1"/>
                </a:solidFill>
              </a:rPr>
              <a:t>States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D5B165-A38C-CE4B-AAFC-C98D8E67F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From Whom?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606368-D0ED-AE40-B292-4D3A06280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188" y="1866626"/>
            <a:ext cx="7576129" cy="17634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930EC5-12A5-6A4D-ACB3-C40630189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353" y="3848343"/>
            <a:ext cx="6781800" cy="22860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383183F-5DEF-FC48-ACC8-3F64F9D332B2}"/>
              </a:ext>
            </a:extLst>
          </p:cNvPr>
          <p:cNvSpPr/>
          <p:nvPr/>
        </p:nvSpPr>
        <p:spPr>
          <a:xfrm>
            <a:off x="5054635" y="3199059"/>
            <a:ext cx="1507529" cy="3240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90000" rtlCol="0" anchor="ctr"/>
          <a:lstStyle/>
          <a:p>
            <a:pPr algn="ctr"/>
            <a:endParaRPr lang="en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62C565-E7E0-624A-B886-EF3E17F8B92C}"/>
              </a:ext>
            </a:extLst>
          </p:cNvPr>
          <p:cNvSpPr/>
          <p:nvPr/>
        </p:nvSpPr>
        <p:spPr>
          <a:xfrm>
            <a:off x="4300871" y="5489541"/>
            <a:ext cx="647648" cy="3240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90000" rtlCol="0" anchor="ctr"/>
          <a:lstStyle/>
          <a:p>
            <a:pPr algn="ctr"/>
            <a:endParaRPr lang="en-FR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6C66C29-DE14-7E4E-979D-892239080A2C}"/>
              </a:ext>
            </a:extLst>
          </p:cNvPr>
          <p:cNvCxnSpPr>
            <a:cxnSpLocks/>
          </p:cNvCxnSpPr>
          <p:nvPr/>
        </p:nvCxnSpPr>
        <p:spPr>
          <a:xfrm flipV="1">
            <a:off x="2218765" y="3321424"/>
            <a:ext cx="2835870" cy="20574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01E5CA-96EE-3544-85BD-7F899727FBE6}"/>
              </a:ext>
            </a:extLst>
          </p:cNvPr>
          <p:cNvCxnSpPr>
            <a:cxnSpLocks/>
          </p:cNvCxnSpPr>
          <p:nvPr/>
        </p:nvCxnSpPr>
        <p:spPr>
          <a:xfrm>
            <a:off x="2218765" y="5378824"/>
            <a:ext cx="2082106" cy="26894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0016AD9-051F-EE4C-B8D4-06465EE2A905}"/>
              </a:ext>
            </a:extLst>
          </p:cNvPr>
          <p:cNvSpPr txBox="1"/>
          <p:nvPr/>
        </p:nvSpPr>
        <p:spPr>
          <a:xfrm>
            <a:off x="515595" y="5489541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800" dirty="0">
                <a:solidFill>
                  <a:srgbClr val="FF0000"/>
                </a:solidFill>
                <a:latin typeface="Proxima Nova" panose="02000506030000020004" pitchFamily="2" charset="0"/>
              </a:rPr>
              <a:t>China-controlled media</a:t>
            </a:r>
          </a:p>
        </p:txBody>
      </p:sp>
    </p:spTree>
    <p:extLst>
      <p:ext uri="{BB962C8B-B14F-4D97-AF65-F5344CB8AC3E}">
        <p14:creationId xmlns:p14="http://schemas.microsoft.com/office/powerpoint/2010/main" val="3396734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576E7-48E6-AC40-8CEA-22F8E1AB1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Goal &amp; Motivation</a:t>
            </a:r>
          </a:p>
        </p:txBody>
      </p:sp>
    </p:spTree>
    <p:extLst>
      <p:ext uri="{BB962C8B-B14F-4D97-AF65-F5344CB8AC3E}">
        <p14:creationId xmlns:p14="http://schemas.microsoft.com/office/powerpoint/2010/main" val="3288706320"/>
      </p:ext>
    </p:extLst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5316D"/>
      </a:dk1>
      <a:lt1>
        <a:srgbClr val="FFFFFF"/>
      </a:lt1>
      <a:dk2>
        <a:srgbClr val="00337C"/>
      </a:dk2>
      <a:lt2>
        <a:srgbClr val="4B56D2"/>
      </a:lt2>
      <a:accent1>
        <a:srgbClr val="353744"/>
      </a:accent1>
      <a:accent2>
        <a:srgbClr val="424242"/>
      </a:accent2>
      <a:accent3>
        <a:srgbClr val="03001C"/>
      </a:accent3>
      <a:accent4>
        <a:srgbClr val="999999"/>
      </a:accent4>
      <a:accent5>
        <a:srgbClr val="5837D0"/>
      </a:accent5>
      <a:accent6>
        <a:srgbClr val="EB455F"/>
      </a:accent6>
      <a:hlink>
        <a:srgbClr val="2C74B3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Pres_eliott</Template>
  <TotalTime>353</TotalTime>
  <Words>651</Words>
  <Application>Microsoft Macintosh PowerPoint</Application>
  <PresentationFormat>Widescreen</PresentationFormat>
  <Paragraphs>139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Proxima Nova</vt:lpstr>
      <vt:lpstr>Proxima Nova Semibold</vt:lpstr>
      <vt:lpstr>Spearmint</vt:lpstr>
      <vt:lpstr>Simple Light</vt:lpstr>
      <vt:lpstr>Describing information influence in social media with coupling inference methods  </vt:lpstr>
      <vt:lpstr>Introduction</vt:lpstr>
      <vt:lpstr>Terminology</vt:lpstr>
      <vt:lpstr>Climate Misinformation/Disinformation</vt:lpstr>
      <vt:lpstr>From Whom?</vt:lpstr>
      <vt:lpstr>From Whom?</vt:lpstr>
      <vt:lpstr>From Whom?</vt:lpstr>
      <vt:lpstr>From Whom?</vt:lpstr>
      <vt:lpstr>Goal &amp; Motivation</vt:lpstr>
      <vt:lpstr>Detection of disinformation campaigns</vt:lpstr>
      <vt:lpstr>Methodology</vt:lpstr>
      <vt:lpstr>Datasets</vt:lpstr>
      <vt:lpstr>Data processing</vt:lpstr>
      <vt:lpstr>Time series creation</vt:lpstr>
      <vt:lpstr>Influence graphs</vt:lpstr>
      <vt:lpstr>Coupling Inference Methods</vt:lpstr>
      <vt:lpstr>Influence measures</vt:lpstr>
      <vt:lpstr>Results</vt:lpstr>
      <vt:lpstr>Action distributions</vt:lpstr>
      <vt:lpstr>Comparison JDD-TE influence graphs</vt:lpstr>
      <vt:lpstr>One influence measure to govern them all?</vt:lpstr>
      <vt:lpstr>What do influential people share?</vt:lpstr>
      <vt:lpstr>Conclusion</vt:lpstr>
      <vt:lpstr>Conclusion</vt:lpstr>
      <vt:lpstr>Future work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98</cp:revision>
  <dcterms:created xsi:type="dcterms:W3CDTF">2023-03-01T10:04:21Z</dcterms:created>
  <dcterms:modified xsi:type="dcterms:W3CDTF">2023-03-01T15:59:40Z</dcterms:modified>
</cp:coreProperties>
</file>